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4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5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5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503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66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858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682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53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954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01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083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22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80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0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1466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59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40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19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39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812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38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368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568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525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388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431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181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724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21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300" y="10599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Teoría de Errores: Aplicando el Conocimiento a la Vida Real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1" y="4477703"/>
            <a:ext cx="6836720" cy="1336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i="1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En este viaje exploraremos el mundo de la teoría de errores, cómo funciona en la vida real y cómo podemos utilizarla para mejorar nuestra toma de decisiones y resultados.</a:t>
            </a:r>
            <a:endParaRPr lang="en-US" sz="2400" i="1" dirty="0"/>
          </a:p>
        </p:txBody>
      </p:sp>
      <p:sp>
        <p:nvSpPr>
          <p:cNvPr id="5" name="Shape 2"/>
          <p:cNvSpPr/>
          <p:nvPr/>
        </p:nvSpPr>
        <p:spPr>
          <a:xfrm>
            <a:off x="6454020" y="714706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20" y="7162304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1751" y="7130099"/>
            <a:ext cx="48384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David Mauricio Caviades Choque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8F371B-24EE-48A3-8403-20C720A8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50" y="1162606"/>
            <a:ext cx="11692349" cy="60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E9A63-B4F2-46A9-896A-12A8D234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2. Tiempo de Horneado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96253F-670A-4F32-A5B1-AB3C7E66C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420" y="1316792"/>
            <a:ext cx="10069830" cy="54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5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E88734-53E2-464A-8787-B1C935F5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80" y="740657"/>
            <a:ext cx="10930320" cy="67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99365-90C1-40D7-8ED0-AC5FB412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3. Temperatura del Horno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883D5F-D8EC-4F15-B5EB-7E3D87FCA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0827" y="1828800"/>
            <a:ext cx="93670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2801682-5700-4339-B7A8-858E6513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62" y="682307"/>
            <a:ext cx="11487538" cy="68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C48E1F-FE43-4B37-8F6F-75CBFA02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80" y="1501720"/>
            <a:ext cx="11778070" cy="52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5772324-FD2F-492D-B3B4-B220BD3E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41" y="1001452"/>
            <a:ext cx="9660917" cy="6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679F89-91E5-425A-893B-4413BD7B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34" y="466483"/>
            <a:ext cx="9563449" cy="66068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37509D-1595-4FD2-A834-4D41D908F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4"/>
          <a:stretch/>
        </p:blipFill>
        <p:spPr>
          <a:xfrm>
            <a:off x="10342179" y="3559384"/>
            <a:ext cx="772511" cy="2829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91E83CA-2DDE-4B5B-B39C-F70120EE6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4"/>
          <a:stretch/>
        </p:blipFill>
        <p:spPr>
          <a:xfrm>
            <a:off x="8334703" y="4641950"/>
            <a:ext cx="772511" cy="2829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965DE6-3F88-4B2C-913C-7CEC580F6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15" r="51876"/>
          <a:stretch/>
        </p:blipFill>
        <p:spPr>
          <a:xfrm>
            <a:off x="9554947" y="4790611"/>
            <a:ext cx="1450917" cy="2829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9B8453-6C1C-42B2-89C7-57409E52F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5"/>
          <a:stretch/>
        </p:blipFill>
        <p:spPr>
          <a:xfrm>
            <a:off x="10297214" y="6142117"/>
            <a:ext cx="1450918" cy="3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0B3EB5-5D52-4D21-9600-8BA4BA27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56" y="666513"/>
            <a:ext cx="10273094" cy="63825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A880FE-D698-4259-ABF4-257E7D2AF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2" r="69611" b="13420"/>
          <a:stretch/>
        </p:blipFill>
        <p:spPr>
          <a:xfrm>
            <a:off x="10436773" y="3577429"/>
            <a:ext cx="882869" cy="3827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F002A4-DCC1-4449-AC8F-281E74467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9" r="36210" b="29036"/>
          <a:stretch/>
        </p:blipFill>
        <p:spPr>
          <a:xfrm>
            <a:off x="9270124" y="4848729"/>
            <a:ext cx="1608083" cy="313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B233A6-82F7-4E0F-8BB6-C89EB1D49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61" t="10338" r="4579" b="18699"/>
          <a:stretch/>
        </p:blipFill>
        <p:spPr>
          <a:xfrm>
            <a:off x="10074165" y="6241599"/>
            <a:ext cx="1608083" cy="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3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A1D340-89CB-4F65-8BC8-252511B0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97" y="1186903"/>
            <a:ext cx="11256069" cy="305628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17FF76A-9A5C-4173-8EBB-58C17D547414}"/>
              </a:ext>
            </a:extLst>
          </p:cNvPr>
          <p:cNvSpPr/>
          <p:nvPr/>
        </p:nvSpPr>
        <p:spPr>
          <a:xfrm>
            <a:off x="3829050" y="4347578"/>
            <a:ext cx="73152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/>
              <a:t>Conclusión</a:t>
            </a:r>
          </a:p>
          <a:p>
            <a:r>
              <a:rPr lang="es-ES" dirty="0"/>
              <a:t>El </a:t>
            </a:r>
            <a:r>
              <a:rPr lang="es-ES" b="1" dirty="0"/>
              <a:t>error relativo porcentual verdadero</a:t>
            </a:r>
            <a:r>
              <a:rPr lang="es-ES" dirty="0"/>
              <a:t> muestra que los errores son pequeños en todos los casos, lo que valida la eficacia del </a:t>
            </a:r>
            <a:r>
              <a:rPr lang="es-ES" b="1" dirty="0"/>
              <a:t>método de </a:t>
            </a:r>
            <a:r>
              <a:rPr lang="es-ES" b="1" dirty="0" err="1"/>
              <a:t>Heun</a:t>
            </a:r>
            <a:r>
              <a:rPr lang="es-ES" dirty="0"/>
              <a:t> en la corrección y predicción de valores aproximados en este sistema de cocina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09D379-7F6A-4384-8BC9-51DB63D42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4"/>
          <a:stretch/>
        </p:blipFill>
        <p:spPr>
          <a:xfrm>
            <a:off x="4903076" y="2991825"/>
            <a:ext cx="772511" cy="28299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C01B886-9152-4EC8-A7CE-5352A52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15" r="51876"/>
          <a:stretch/>
        </p:blipFill>
        <p:spPr>
          <a:xfrm>
            <a:off x="7915333" y="2991825"/>
            <a:ext cx="1450917" cy="28299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246CCF8-C623-4833-A7E5-1E511474D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5" r="22595" b="-14046"/>
          <a:stretch/>
        </p:blipFill>
        <p:spPr>
          <a:xfrm>
            <a:off x="10044721" y="2969543"/>
            <a:ext cx="772511" cy="4249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152A8A9-2B9C-4C22-B437-C23A03E42D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2" r="69611" b="13420"/>
          <a:stretch/>
        </p:blipFill>
        <p:spPr>
          <a:xfrm>
            <a:off x="4903076" y="3386037"/>
            <a:ext cx="882869" cy="38278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6079C0-B4B5-4584-831D-45884F0B5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29" r="36210" b="29036"/>
          <a:stretch/>
        </p:blipFill>
        <p:spPr>
          <a:xfrm>
            <a:off x="7915333" y="3445266"/>
            <a:ext cx="1608083" cy="31373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6B92674-317C-4156-9E32-A9837E991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61" t="10338" r="18135" b="18699"/>
          <a:stretch/>
        </p:blipFill>
        <p:spPr>
          <a:xfrm>
            <a:off x="10044721" y="3455973"/>
            <a:ext cx="882869" cy="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694" y="1680888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la teoría de errores?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70491" y="2758183"/>
            <a:ext cx="5616059" cy="421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La teoría de errores es una rama de la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estadística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matemáticas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para comprender y analizar la incertidumbre en las mediciones y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predicciones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Estudia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los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errores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su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manera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corregirlos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analizarlos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minimizar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el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a las inexactitudes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así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teniendo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resultados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confiables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s-BO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precisos</a:t>
            </a:r>
            <a:r>
              <a:rPr lang="en-US" sz="240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Enfoque</a:t>
            </a:r>
            <a:endParaRPr lang="en-US" sz="2200" dirty="0"/>
          </a:p>
        </p:txBody>
      </p:sp>
      <p:pic>
        <p:nvPicPr>
          <p:cNvPr id="1026" name="Picture 2" descr="Teoría de errores | Quizizz">
            <a:extLst>
              <a:ext uri="{FF2B5EF4-FFF2-40B4-BE49-F238E27FC236}">
                <a16:creationId xmlns:a16="http://schemas.microsoft.com/office/drawing/2014/main" id="{5D9344F3-F640-4169-85C9-BE1A87A5D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9" b="22167"/>
          <a:stretch/>
        </p:blipFill>
        <p:spPr bwMode="auto">
          <a:xfrm>
            <a:off x="7025205" y="1750687"/>
            <a:ext cx="7274289" cy="522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Conclusión: Cómo aplicar la teoría de errores para mejorar tu vida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La teoría de errores es una herramienta poderosa para mejorar tu vida. Al comprender las fuentes de error y aplicar estrategias para minimizarlas, puedes tomar mejores decisiones, alcanzar tus metas y vivir una vida más exitosa.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Fuentes comunes de error en la vida diaria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58143" y="303148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3494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humanos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Olvido, distracciones, malas interpretaciones, errores de cálculo.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</a:t>
            </a:r>
            <a:r>
              <a:rPr lang="es-BO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medición</a:t>
            </a: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 </a:t>
            </a:r>
            <a:b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</a:br>
            <a:r>
              <a:rPr lang="es-BO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sistemáticos</a:t>
            </a: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03770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Instrumentos defectuosos, errores de calibración, lecturas imprecisas.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2E6574A5-4448-4D3B-93FC-9FE270A4A89D}"/>
              </a:ext>
            </a:extLst>
          </p:cNvPr>
          <p:cNvSpPr/>
          <p:nvPr/>
        </p:nvSpPr>
        <p:spPr>
          <a:xfrm>
            <a:off x="907137" y="528214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5787"/>
            <a:ext cx="3494782" cy="66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Variabilidad</a:t>
            </a: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natural o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aleatorios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5" y="6013371"/>
            <a:ext cx="3494782" cy="109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Factores aleatorios que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impactan</a:t>
            </a:r>
            <a:endParaRPr lang="en-US" sz="1750" kern="0" spc="-3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resultados, como el clima o la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calidad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los materiales.</a:t>
            </a:r>
            <a:endParaRPr lang="en-US" sz="17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1E949F0-5556-4054-BC38-798361FFCA38}"/>
              </a:ext>
            </a:extLst>
          </p:cNvPr>
          <p:cNvSpPr/>
          <p:nvPr/>
        </p:nvSpPr>
        <p:spPr>
          <a:xfrm>
            <a:off x="4715198" y="526751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FE60825-D54E-4B4A-BCC6-0275B854EE07}"/>
              </a:ext>
            </a:extLst>
          </p:cNvPr>
          <p:cNvSpPr/>
          <p:nvPr/>
        </p:nvSpPr>
        <p:spPr>
          <a:xfrm>
            <a:off x="4891563" y="5384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</a:t>
            </a:r>
            <a:r>
              <a:rPr lang="en-US" sz="2200" b="1" kern="0" spc="-67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redondeo</a:t>
            </a: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o </a:t>
            </a:r>
            <a:b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</a:br>
            <a:r>
              <a:rPr lang="en-US" sz="2200" b="1" kern="0" spc="-67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truncamiento</a:t>
            </a:r>
            <a:endParaRPr lang="en-US" sz="22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3735308-37C3-49BA-84A7-FBBC99ED8170}"/>
              </a:ext>
            </a:extLst>
          </p:cNvPr>
          <p:cNvSpPr/>
          <p:nvPr/>
        </p:nvSpPr>
        <p:spPr>
          <a:xfrm>
            <a:off x="4891563" y="615168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Surgen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al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representar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números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con un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número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limitado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de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cifras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significativas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s-BO" sz="3900" b="1" kern="0" spc="-118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</a:t>
            </a:r>
            <a:r>
              <a:rPr lang="en-US" sz="3900" b="1" kern="0" spc="-118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1: Preparación de una receta de cocina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medición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latin typeface="Inter" pitchFamily="34" charset="0"/>
                <a:ea typeface="Inter" pitchFamily="34" charset="-122"/>
                <a:cs typeface="Inter" pitchFamily="34" charset="-120"/>
              </a:rPr>
              <a:t>Utilizar las cantidades incorrectas de ingredientes.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tiempo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latin typeface="Inter" pitchFamily="34" charset="0"/>
                <a:ea typeface="Inter" pitchFamily="34" charset="-122"/>
                <a:cs typeface="Inter" pitchFamily="34" charset="-120"/>
              </a:rPr>
              <a:t>Cocinar demasiado o demasiado poco, afectando la textura y el sabor.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66390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temperatura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latin typeface="Inter" pitchFamily="34" charset="0"/>
                <a:ea typeface="Inter" pitchFamily="34" charset="-122"/>
                <a:cs typeface="Inter" pitchFamily="34" charset="-120"/>
              </a:rPr>
              <a:t>Ajustar la temperatura del horno o la estufa de manera incorrecta.</a:t>
            </a:r>
            <a:endParaRPr lang="en-US" sz="1550" dirty="0"/>
          </a:p>
        </p:txBody>
      </p:sp>
      <p:pic>
        <p:nvPicPr>
          <p:cNvPr id="2050" name="Picture 2" descr="Una Persona Cocinando Galletas En La Cocina Ilustración del Vector -  Ilustración de comer, postre: 279056950">
            <a:extLst>
              <a:ext uri="{FF2B5EF4-FFF2-40B4-BE49-F238E27FC236}">
                <a16:creationId xmlns:a16="http://schemas.microsoft.com/office/drawing/2014/main" id="{7C5B37CD-C833-4BE9-882E-9E5BC0C9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81188"/>
            <a:ext cx="2076450" cy="30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ctores e ilustraciones de Persona Cocinando Png para descargar gratis |  Freepik">
            <a:extLst>
              <a:ext uri="{FF2B5EF4-FFF2-40B4-BE49-F238E27FC236}">
                <a16:creationId xmlns:a16="http://schemas.microsoft.com/office/drawing/2014/main" id="{FA05A9CC-AE0B-4099-B268-9134AEBE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26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206"/>
            <a:ext cx="7556421" cy="14175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Muestra de una receta con posibles errores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2926"/>
            <a:ext cx="7556421" cy="5081349"/>
          </a:xfrm>
          <a:prstGeom prst="roundRect">
            <a:avLst>
              <a:gd name="adj" fmla="val 1875"/>
            </a:avLst>
          </a:prstGeom>
          <a:solidFill>
            <a:schemeClr val="bg1">
              <a:lumMod val="85000"/>
              <a:lumOff val="15000"/>
            </a:schemeClr>
          </a:solidFill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60546"/>
            <a:ext cx="7540347" cy="65031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604254"/>
            <a:ext cx="205573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Ingredientes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604254"/>
            <a:ext cx="205192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Cantidad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604254"/>
            <a:ext cx="205573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Error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110865"/>
            <a:ext cx="7540347" cy="10132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54573"/>
            <a:ext cx="205573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Harina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54573"/>
            <a:ext cx="205192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1 taza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54573"/>
            <a:ext cx="2055733" cy="7258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1/2 taza (demasiada o muy poca)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124087"/>
            <a:ext cx="7540347" cy="10132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267795"/>
            <a:ext cx="205573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Azúcar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267795"/>
            <a:ext cx="205192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1/2 taza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267795"/>
            <a:ext cx="2055733" cy="7258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1 taza (demasiada o muy poca)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137309"/>
            <a:ext cx="7540347" cy="137612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281017"/>
            <a:ext cx="2055733" cy="7258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Tiempo de horneado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281017"/>
            <a:ext cx="205192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30 minutos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281017"/>
            <a:ext cx="2055733" cy="10887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15 minutos (demasiado o muy poco)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513433"/>
            <a:ext cx="7540347" cy="10132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657142"/>
            <a:ext cx="2055733" cy="7258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Temperatura del horno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657142"/>
            <a:ext cx="2051923" cy="36290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350°F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657142"/>
            <a:ext cx="2055733" cy="7258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375°F (demasiada o muy poca)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2484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Práctica</a:t>
            </a: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y la retroalimentación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Práctica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4815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La práctica constante ayuda a desarrollar habilidades y a reducir errores.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Retroalimentación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4921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Recibir feedback ayuda a identificar áreas de mejora y a corregir errores.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Iteración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Utilizar la retroalimentación para iterar y mejorar el proceso.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4685"/>
            <a:ext cx="5486400" cy="50349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258" y="1507271"/>
            <a:ext cx="5689877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400" b="1" kern="0" spc="-10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Estrategias para identificar y minimizar errores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631150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119003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Propagación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de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errores</a:t>
            </a:r>
            <a:endParaRPr lang="en-US" sz="2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2048172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5200" y="2633542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Ajuste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por el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Método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de los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Mínimos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Cuadrados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3433791"/>
            <a:ext cx="909280" cy="145482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4850813"/>
            <a:ext cx="909280" cy="1454825"/>
          </a:xfrm>
          <a:prstGeom prst="rect">
            <a:avLst/>
          </a:prstGeom>
        </p:spPr>
      </p:pic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ED72CDFB-5688-4CD9-890F-C1FF28644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305638"/>
            <a:ext cx="909280" cy="1454825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6D475842-53CA-48CE-9AF1-E638513BE2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438" b="53120"/>
          <a:stretch/>
        </p:blipFill>
        <p:spPr>
          <a:xfrm>
            <a:off x="6413956" y="6692039"/>
            <a:ext cx="277892" cy="68202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B8A75B7-C2F2-4D53-AC2B-8CE814864A85}"/>
              </a:ext>
            </a:extLst>
          </p:cNvPr>
          <p:cNvSpPr/>
          <p:nvPr/>
        </p:nvSpPr>
        <p:spPr>
          <a:xfrm>
            <a:off x="6375646" y="6819662"/>
            <a:ext cx="40380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BD7B1C40-97F6-40AA-A476-0F01FC9B7786}"/>
              </a:ext>
            </a:extLst>
          </p:cNvPr>
          <p:cNvSpPr/>
          <p:nvPr/>
        </p:nvSpPr>
        <p:spPr>
          <a:xfrm>
            <a:off x="7315200" y="401916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Análisis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Estadístico</a:t>
            </a:r>
            <a:endParaRPr lang="en-US" sz="28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90BAEEE7-345F-4C69-9313-259C287E55C8}"/>
              </a:ext>
            </a:extLst>
          </p:cNvPr>
          <p:cNvSpPr/>
          <p:nvPr/>
        </p:nvSpPr>
        <p:spPr>
          <a:xfrm>
            <a:off x="7323236" y="5419188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Intervalos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de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Confianza</a:t>
            </a:r>
            <a:endParaRPr lang="en-US" sz="28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F9C93F8-A6C2-4D13-B02E-D109B82E8201}"/>
              </a:ext>
            </a:extLst>
          </p:cNvPr>
          <p:cNvSpPr/>
          <p:nvPr/>
        </p:nvSpPr>
        <p:spPr>
          <a:xfrm>
            <a:off x="7323236" y="66776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Reducción</a:t>
            </a:r>
            <a:r>
              <a:rPr lang="en-US" sz="2800" b="1" kern="0" spc="-54" dirty="0">
                <a:latin typeface="Inter Bold" pitchFamily="34" charset="0"/>
                <a:ea typeface="Inter Bold" pitchFamily="34" charset="-122"/>
              </a:rPr>
              <a:t> de </a:t>
            </a:r>
            <a:r>
              <a:rPr lang="en-US" sz="2800" b="1" kern="0" spc="-54" dirty="0" err="1">
                <a:latin typeface="Inter Bold" pitchFamily="34" charset="0"/>
                <a:ea typeface="Inter Bold" pitchFamily="34" charset="-122"/>
              </a:rPr>
              <a:t>Errores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185B4-2E3A-4F4F-AA40-B178041D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398" y="4788790"/>
            <a:ext cx="7812742" cy="3030907"/>
          </a:xfrm>
        </p:spPr>
        <p:txBody>
          <a:bodyPr/>
          <a:lstStyle/>
          <a:p>
            <a:r>
              <a:rPr lang="es-BO" dirty="0"/>
              <a:t>Et = valor verdadero – valor aproximado</a:t>
            </a:r>
          </a:p>
          <a:p>
            <a:r>
              <a:rPr lang="es-BO" dirty="0"/>
              <a:t>Error relativo fraccional verdadero = error verdadero / valor verdadero</a:t>
            </a:r>
          </a:p>
          <a:p>
            <a:r>
              <a:rPr lang="es-BO" dirty="0"/>
              <a:t>e</a:t>
            </a:r>
            <a:r>
              <a:rPr lang="es-BO" i="1" dirty="0"/>
              <a:t>t </a:t>
            </a:r>
            <a:r>
              <a:rPr lang="es-BO" dirty="0"/>
              <a:t>= error verdadero / valor verdadero 100% </a:t>
            </a:r>
          </a:p>
          <a:p>
            <a:endParaRPr lang="es-B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3FD578-3020-4A18-B674-8BA5A562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6260" y="1539238"/>
            <a:ext cx="5253990" cy="5585462"/>
          </a:xfrm>
        </p:spPr>
        <p:txBody>
          <a:bodyPr>
            <a:normAutofit/>
          </a:bodyPr>
          <a:lstStyle/>
          <a:p>
            <a:r>
              <a:rPr lang="es-ES" sz="2400" dirty="0"/>
              <a:t>Vamos a aplicar el </a:t>
            </a:r>
            <a:r>
              <a:rPr lang="es-ES" sz="2400" b="1" dirty="0"/>
              <a:t>método de </a:t>
            </a:r>
            <a:r>
              <a:rPr lang="es-ES" sz="2400" b="1" dirty="0" err="1"/>
              <a:t>Heun</a:t>
            </a:r>
            <a:r>
              <a:rPr lang="es-ES" sz="2400" dirty="0"/>
              <a:t> para los tres ejemplos (medición, tiempo y temperatura) y verificar los resultados ajustados. El </a:t>
            </a:r>
            <a:r>
              <a:rPr lang="es-ES" sz="2400" b="1" dirty="0"/>
              <a:t>método de </a:t>
            </a:r>
            <a:r>
              <a:rPr lang="es-ES" sz="2400" b="1" dirty="0" err="1"/>
              <a:t>Heun</a:t>
            </a:r>
            <a:r>
              <a:rPr lang="es-ES" sz="2400" dirty="0"/>
              <a:t> es un método de integración numérica basado en una aproximación iterativa entre el método de Euler y un promedio ponderado de pendientes.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407635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3701F-EC82-49F6-B5DB-59FF393C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Medición de Ingredientes: Harina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8DD748-0587-4AA7-809A-C7539DAAC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5410" y="1826820"/>
            <a:ext cx="8622030" cy="45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6620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990</TotalTime>
  <Words>552</Words>
  <Application>Microsoft Office PowerPoint</Application>
  <PresentationFormat>Personalizado</PresentationFormat>
  <Paragraphs>79</Paragraphs>
  <Slides>20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Inter</vt:lpstr>
      <vt:lpstr>Inter Bold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1. Medición de Ingredientes: Harina</vt:lpstr>
      <vt:lpstr>Presentación de PowerPoint</vt:lpstr>
      <vt:lpstr>2. Tiempo de Horneado</vt:lpstr>
      <vt:lpstr>Presentación de PowerPoint</vt:lpstr>
      <vt:lpstr>3. Temperatura del Horno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Mauricio Caviades Choque</cp:lastModifiedBy>
  <cp:revision>14</cp:revision>
  <dcterms:created xsi:type="dcterms:W3CDTF">2024-11-26T14:28:54Z</dcterms:created>
  <dcterms:modified xsi:type="dcterms:W3CDTF">2024-11-27T15:41:44Z</dcterms:modified>
</cp:coreProperties>
</file>